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59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808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3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217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57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096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75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119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660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41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564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AFDC-740A-4E0B-9A78-624B52C04DB7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1EA7-DB18-42E7-BF20-9B38F6B933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393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অলঙ্কারঃ</a:t>
            </a:r>
            <a:r>
              <a:rPr lang="bn-IN" dirty="0" smtClean="0">
                <a:solidFill>
                  <a:srgbClr val="00B0F0"/>
                </a:solidFill>
              </a:rPr>
              <a:t>বক্রোক্তি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sz="3600" dirty="0" smtClean="0">
                <a:solidFill>
                  <a:srgbClr val="002060"/>
                </a:solidFill>
              </a:rPr>
              <a:t>(শব্দালঙ্কার) 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Presented by </a:t>
            </a:r>
            <a:r>
              <a:rPr lang="en-GB" dirty="0" err="1" smtClean="0">
                <a:solidFill>
                  <a:srgbClr val="FF0000"/>
                </a:solidFill>
              </a:rPr>
              <a:t>Dr.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Biswajit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Podder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Assistant Professor in </a:t>
            </a:r>
            <a:r>
              <a:rPr lang="en-GB" dirty="0" smtClean="0">
                <a:solidFill>
                  <a:srgbClr val="FF0000"/>
                </a:solidFill>
              </a:rPr>
              <a:t>Bengali</a:t>
            </a:r>
          </a:p>
          <a:p>
            <a:r>
              <a:rPr lang="en-GB" sz="2400" dirty="0" err="1" smtClean="0">
                <a:solidFill>
                  <a:srgbClr val="00B0F0"/>
                </a:solidFill>
              </a:rPr>
              <a:t>Asannagar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err="1" smtClean="0">
                <a:solidFill>
                  <a:srgbClr val="00B0F0"/>
                </a:solidFill>
              </a:rPr>
              <a:t>Madan</a:t>
            </a:r>
            <a:r>
              <a:rPr lang="en-GB" sz="2400" dirty="0" smtClean="0">
                <a:solidFill>
                  <a:srgbClr val="00B0F0"/>
                </a:solidFill>
              </a:rPr>
              <a:t> Mohan </a:t>
            </a:r>
            <a:r>
              <a:rPr lang="en-GB" sz="2400" dirty="0" err="1" smtClean="0">
                <a:solidFill>
                  <a:srgbClr val="00B0F0"/>
                </a:solidFill>
              </a:rPr>
              <a:t>Tarkalankar</a:t>
            </a:r>
            <a:r>
              <a:rPr lang="en-GB" sz="2400" dirty="0" smtClean="0">
                <a:solidFill>
                  <a:srgbClr val="00B0F0"/>
                </a:solidFill>
              </a:rPr>
              <a:t> College</a:t>
            </a:r>
            <a:endParaRPr lang="en-I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264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বক্রোক্তি কাব্যজীবিতম্‌- কুন্তক</a:t>
            </a:r>
            <a:r>
              <a:rPr lang="bn-IN" dirty="0" smtClean="0"/>
              <a:t/>
            </a:r>
            <a:br>
              <a:rPr lang="b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লক্ষণঃ </a:t>
            </a:r>
          </a:p>
          <a:p>
            <a:pPr marL="0" indent="0">
              <a:buNone/>
            </a:pPr>
            <a:endParaRPr lang="bn-IN" dirty="0" smtClean="0"/>
          </a:p>
          <a:p>
            <a:pPr algn="just"/>
            <a:r>
              <a:rPr lang="bn-IN" sz="2800" dirty="0" smtClean="0">
                <a:solidFill>
                  <a:srgbClr val="00B0F0"/>
                </a:solidFill>
              </a:rPr>
              <a:t>১) সোজাভাবে কথা না বলে বাঁকাভাবে বলা হয়।</a:t>
            </a:r>
          </a:p>
          <a:p>
            <a:pPr marL="0" indent="0" algn="just">
              <a:buNone/>
            </a:pPr>
            <a:endParaRPr lang="bn-IN" sz="2800" dirty="0" smtClean="0"/>
          </a:p>
          <a:p>
            <a:pPr algn="just"/>
            <a:r>
              <a:rPr lang="bn-IN" sz="2800" dirty="0" smtClean="0">
                <a:solidFill>
                  <a:srgbClr val="7030A0"/>
                </a:solidFill>
              </a:rPr>
              <a:t>২) বলার ভঙ্গির উপর নির্ভর করে অর্থ বোঝা যায়।</a:t>
            </a:r>
          </a:p>
          <a:p>
            <a:pPr marL="0" indent="0" algn="just">
              <a:buNone/>
            </a:pPr>
            <a:endParaRPr lang="bn-IN" sz="2800" dirty="0" smtClean="0"/>
          </a:p>
          <a:p>
            <a:pPr algn="just"/>
            <a:r>
              <a:rPr lang="bn-IN" sz="2800" dirty="0" smtClean="0">
                <a:solidFill>
                  <a:srgbClr val="00B0F0"/>
                </a:solidFill>
              </a:rPr>
              <a:t>৩) যে অর্থে কবি কোন কথা বলেন পাঠক তাকে অন্য অর্থেও নিতে পারেন।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1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2400" dirty="0" smtClean="0">
                <a:solidFill>
                  <a:srgbClr val="FF0000"/>
                </a:solidFill>
              </a:rPr>
              <a:t>স্বাধীনতাহীনতায় কে বাঁচিতে চায় হে, কে বাঁচিতে চায় ?-    </a:t>
            </a:r>
            <a:r>
              <a:rPr lang="bn-IN" sz="2400" dirty="0" smtClean="0">
                <a:solidFill>
                  <a:srgbClr val="00B0F0"/>
                </a:solidFill>
              </a:rPr>
              <a:t>কবির জিজ্ঞাসা কেউ স্বাধীনতাহীনতায় বাঁচতে চায় কিনা? আসলে তাঁর মূল বক্তব্য  কেউ বাঁচতে চায় না।</a:t>
            </a:r>
            <a:endParaRPr lang="en-IN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সংজ্ঞাঃ</a:t>
            </a:r>
            <a:r>
              <a:rPr lang="bn-IN" dirty="0" smtClean="0"/>
              <a:t> </a:t>
            </a:r>
            <a:r>
              <a:rPr lang="bn-IN" dirty="0" smtClean="0">
                <a:solidFill>
                  <a:srgbClr val="FFC000"/>
                </a:solidFill>
              </a:rPr>
              <a:t>বক্তার অভিপ্রেত অর্থে শব্দটিকে গ্রহণ না করে শ্রোতা যদি ভিন্ন অর্থে তা গ্রহণ করে তদনুযায়ী উত্তর দেয় তবে বক্রোক্তি অলঙ্কার হয়।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ইহা দুই প্রকারঃ</a:t>
            </a:r>
          </a:p>
          <a:p>
            <a:r>
              <a:rPr lang="bn-IN" dirty="0" smtClean="0">
                <a:solidFill>
                  <a:srgbClr val="92D050"/>
                </a:solidFill>
              </a:rPr>
              <a:t>১) শ্লেষ- বক্রোক্তি</a:t>
            </a:r>
          </a:p>
          <a:p>
            <a:r>
              <a:rPr lang="bn-IN" dirty="0" smtClean="0">
                <a:solidFill>
                  <a:srgbClr val="00B0F0"/>
                </a:solidFill>
              </a:rPr>
              <a:t>২) কাকু- বক্রোক্তি 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91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>
            <a:normAutofit fontScale="90000"/>
          </a:bodyPr>
          <a:lstStyle/>
          <a:p>
            <a:pPr algn="just"/>
            <a:r>
              <a:rPr lang="bn-IN" sz="2200" dirty="0" smtClean="0"/>
              <a:t/>
            </a:r>
            <a:br>
              <a:rPr lang="bn-IN" sz="2200" dirty="0" smtClean="0"/>
            </a:br>
            <a:r>
              <a:rPr lang="bn-IN" sz="2200" dirty="0"/>
              <a:t/>
            </a:r>
            <a:br>
              <a:rPr lang="bn-IN" sz="2200" dirty="0"/>
            </a:br>
            <a:r>
              <a:rPr lang="bn-IN" sz="2200" dirty="0" smtClean="0"/>
              <a:t/>
            </a:r>
            <a:br>
              <a:rPr lang="bn-IN" sz="2200" dirty="0" smtClean="0"/>
            </a:br>
            <a:r>
              <a:rPr lang="bn-IN" sz="2200" dirty="0" smtClean="0">
                <a:solidFill>
                  <a:srgbClr val="FF0000"/>
                </a:solidFill>
              </a:rPr>
              <a:t>শ্লেষ- বক্রোক্তিঃ </a:t>
            </a:r>
            <a:r>
              <a:rPr lang="bn-IN" sz="2200" dirty="0" smtClean="0">
                <a:solidFill>
                  <a:srgbClr val="FFFF00"/>
                </a:solidFill>
              </a:rPr>
              <a:t>বক্তা যে অর্থে কোন কথা বলেন শ্রোতা যদি তাকে ভিন্নার্থে গ্রহণ করে তদনুযায়ী উত্তর করেন তবে </a:t>
            </a:r>
            <a:r>
              <a:rPr lang="bn-IN" sz="2000" dirty="0" smtClean="0">
                <a:solidFill>
                  <a:srgbClr val="FFFF00"/>
                </a:solidFill>
              </a:rPr>
              <a:t>শ্লেষ- বক্রোক্তি অলঙ্কার হয়।  এটি সাধারণত উক্তি-প্রত্যুক্তি মূলক রচনাতেই  পাওয়া যায়।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১) প্রশ্ন- বলি এত সুরাসক্ত কেন মহাশয়?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      উত্তর- সুরে না সেবিলে তবে কিসে মুক্তি হয়।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   </a:t>
            </a:r>
            <a:r>
              <a:rPr lang="bn-IN" dirty="0" smtClean="0">
                <a:solidFill>
                  <a:srgbClr val="00B050"/>
                </a:solidFill>
              </a:rPr>
              <a:t>সুরাসক্ত= মদ্যাসক্ত/ দেবতায় ভক্তি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চতুর ব্রাহ্মণ মদ্যাসক্তের প্রসঙ্গ এড়িয়ে দেবতায় ভক্তির প্রসঙ্গ কৌশলে ব্যবহার করেছেন।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50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২) প্রশ্ন-মধুর সঙ্গমে কেন এমন আদর ?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উত্তর- বসন্তকে হেয় করে সে কোন পামর।</a:t>
            </a:r>
          </a:p>
          <a:p>
            <a:pPr marL="0" indent="0">
              <a:buNone/>
            </a:pPr>
            <a:r>
              <a:rPr lang="bn-IN" dirty="0" smtClean="0"/>
              <a:t>              </a:t>
            </a:r>
            <a:r>
              <a:rPr lang="bn-IN" dirty="0" smtClean="0">
                <a:solidFill>
                  <a:srgbClr val="00B050"/>
                </a:solidFill>
              </a:rPr>
              <a:t>এখানে মধু= মদ/ বসন্তকাল।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প্রশ্নে মদ্যপানে কেন এত আনন্দ, একথা জিজ্ঞাসা করা হয়েছে। উত্তরে চতুর ব্রাহ্মণ সে দিক এড়িয়ে গিয়ে শোনায় বসন্তকালকে যে হেয় করে সে পামর ছাড়া আর কি ?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93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৩) – মহাশয় বুঝি পানাসক্ত ?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- আজ্ঞে হ্যাঁ , তবে সঙ্গে জর্দা থাকা চাই।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 algn="just">
              <a:buNone/>
            </a:pPr>
            <a:r>
              <a:rPr lang="bn-IN" sz="2000" dirty="0" smtClean="0">
                <a:solidFill>
                  <a:srgbClr val="00B0F0"/>
                </a:solidFill>
              </a:rPr>
              <a:t> </a:t>
            </a:r>
            <a:r>
              <a:rPr lang="bn-IN" sz="2400" dirty="0" smtClean="0">
                <a:solidFill>
                  <a:srgbClr val="00B0F0"/>
                </a:solidFill>
              </a:rPr>
              <a:t>এখানে পানাসক্ত= মদের প্রতি আসক্ত/ পান খাওয়ার প্রতি আগ্রহ।</a:t>
            </a:r>
          </a:p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এখানে উত্তরদাতা দ্বিতীয় অর্থ গ্রহণ করে উত্তরটি দিয়েছেন। </a:t>
            </a:r>
            <a:endParaRPr lang="en-IN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9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bn-IN" sz="2700" dirty="0" smtClean="0"/>
              <a:t/>
            </a:r>
            <a:br>
              <a:rPr lang="bn-IN" sz="2700" dirty="0" smtClean="0"/>
            </a:br>
            <a:r>
              <a:rPr lang="bn-IN" sz="2700" dirty="0"/>
              <a:t/>
            </a:r>
            <a:br>
              <a:rPr lang="bn-IN" sz="2700" dirty="0"/>
            </a:br>
            <a:r>
              <a:rPr lang="bn-IN" sz="2700" dirty="0" smtClean="0"/>
              <a:t/>
            </a:r>
            <a:br>
              <a:rPr lang="bn-IN" sz="2700" dirty="0" smtClean="0"/>
            </a:br>
            <a:r>
              <a:rPr lang="bn-IN" sz="2700" dirty="0" smtClean="0">
                <a:solidFill>
                  <a:srgbClr val="FF0000"/>
                </a:solidFill>
              </a:rPr>
              <a:t>কাকু- বক্রোক্তিঃ </a:t>
            </a:r>
            <a:r>
              <a:rPr lang="bn-IN" sz="2700" dirty="0" smtClean="0">
                <a:solidFill>
                  <a:srgbClr val="C00000"/>
                </a:solidFill>
              </a:rPr>
              <a:t>বক্তার কণ্ঠস্বরের বিশেষ ভঙ্গির উপর নির্ভর করে যেখানে শব্দার্থের পরিবর্তন ঘটে সেখানে কাকু- বক্রোক্তি হয়।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bn-IN" sz="2800" dirty="0" smtClean="0"/>
          </a:p>
          <a:p>
            <a:pPr algn="just"/>
            <a:endParaRPr lang="bn-IN" sz="2800" dirty="0"/>
          </a:p>
          <a:p>
            <a:pPr algn="just"/>
            <a:r>
              <a:rPr lang="bn-IN" sz="2800" dirty="0" smtClean="0">
                <a:solidFill>
                  <a:srgbClr val="FF0000"/>
                </a:solidFill>
              </a:rPr>
              <a:t>১) আমি কি ডরাই সখি ভিখারি রাঘবে ?- </a:t>
            </a:r>
            <a:r>
              <a:rPr lang="bn-IN" sz="2800" dirty="0" smtClean="0">
                <a:solidFill>
                  <a:srgbClr val="00B050"/>
                </a:solidFill>
              </a:rPr>
              <a:t>আসলে এখানে জিজ্ঞাসার আড়ালে লুকিয়ে আছে উত্তর--- ডরাই না।</a:t>
            </a:r>
          </a:p>
          <a:p>
            <a:pPr marL="0" indent="0" algn="just">
              <a:buNone/>
            </a:pPr>
            <a:endParaRPr lang="bn-IN" sz="2800" dirty="0" smtClean="0"/>
          </a:p>
          <a:p>
            <a:r>
              <a:rPr lang="bn-IN" sz="2800" dirty="0" smtClean="0">
                <a:solidFill>
                  <a:srgbClr val="FF0000"/>
                </a:solidFill>
              </a:rPr>
              <a:t>২) কে ছেঁড়ে পদ্মের পর্ণ ?- </a:t>
            </a:r>
            <a:r>
              <a:rPr lang="bn-IN" sz="2800" dirty="0" smtClean="0">
                <a:solidFill>
                  <a:srgbClr val="00B050"/>
                </a:solidFill>
              </a:rPr>
              <a:t>আসলে কেউ ছেঁড়ে না । </a:t>
            </a:r>
            <a:endParaRPr lang="en-IN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2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৩) তা বলে কুকুরে কামড়ানো কি রে 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    মানুষের শোভা পায় ?-  </a:t>
            </a:r>
            <a:r>
              <a:rPr lang="bn-IN" dirty="0" smtClean="0"/>
              <a:t>(</a:t>
            </a:r>
            <a:r>
              <a:rPr lang="bn-IN" sz="2400" dirty="0" smtClean="0"/>
              <a:t>সত্যেন্দ্রনাথ দত্ত)  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00B050"/>
                </a:solidFill>
              </a:rPr>
              <a:t>বক্তার বক্তব্যের মূল কথা------  কুকুরকে কামড়ানো মানুষের শোভা পায় না । </a:t>
            </a:r>
          </a:p>
          <a:p>
            <a:pPr marL="0" indent="0">
              <a:buNone/>
            </a:pPr>
            <a:endParaRPr lang="bn-IN" sz="2400" dirty="0" smtClean="0"/>
          </a:p>
          <a:p>
            <a:pPr marL="0" indent="0">
              <a:buNone/>
            </a:pPr>
            <a:r>
              <a:rPr lang="bn-IN" sz="2400" b="1" dirty="0" smtClean="0">
                <a:solidFill>
                  <a:srgbClr val="FF0000"/>
                </a:solidFill>
              </a:rPr>
              <a:t>৪) আমি ভালোবাসি যারে </a:t>
            </a:r>
          </a:p>
          <a:p>
            <a:pPr marL="0" indent="0">
              <a:buNone/>
            </a:pPr>
            <a:r>
              <a:rPr lang="bn-IN" sz="2400" b="1" dirty="0" smtClean="0">
                <a:solidFill>
                  <a:srgbClr val="FF0000"/>
                </a:solidFill>
              </a:rPr>
              <a:t>কে কি কভু আমা হতে দূরে যেতে পারে।</a:t>
            </a:r>
          </a:p>
          <a:p>
            <a:pPr marL="0" indent="0">
              <a:buNone/>
            </a:pPr>
            <a:endParaRPr lang="bn-IN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IN" sz="2400" dirty="0" smtClean="0">
                <a:solidFill>
                  <a:srgbClr val="0070C0"/>
                </a:solidFill>
              </a:rPr>
              <a:t>– যাকে গভীর ভাবে ভালোবাসা যায় সে আসলে দূরে চলে যেতে পারে না। 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84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bn-IN" sz="4000" dirty="0" smtClean="0"/>
          </a:p>
          <a:p>
            <a:pPr marL="0" indent="0" algn="ctr">
              <a:buNone/>
            </a:pPr>
            <a:endParaRPr lang="bn-IN" sz="4000" dirty="0"/>
          </a:p>
          <a:p>
            <a:pPr marL="0" indent="0" algn="ctr">
              <a:buNone/>
            </a:pPr>
            <a:r>
              <a:rPr lang="bn-IN" sz="11500" dirty="0" smtClean="0">
                <a:solidFill>
                  <a:srgbClr val="FFC000"/>
                </a:solidFill>
              </a:rPr>
              <a:t>ধন্যবাদ</a:t>
            </a:r>
            <a:endParaRPr lang="en-IN" sz="115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04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102</TotalTime>
  <Words>339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অলঙ্কারঃবক্রোক্তি  (শব্দালঙ্কার) </vt:lpstr>
      <vt:lpstr>বক্রোক্তি কাব্যজীবিতম্‌- কুন্তক </vt:lpstr>
      <vt:lpstr>স্বাধীনতাহীনতায় কে বাঁচিতে চায় হে, কে বাঁচিতে চায় ?-    কবির জিজ্ঞাসা কেউ স্বাধীনতাহীনতায় বাঁচতে চায় কিনা? আসলে তাঁর মূল বক্তব্য  কেউ বাঁচতে চায় না।</vt:lpstr>
      <vt:lpstr>   শ্লেষ- বক্রোক্তিঃ বক্তা যে অর্থে কোন কথা বলেন শ্রোতা যদি তাকে ভিন্নার্থে গ্রহণ করে তদনুযায়ী উত্তর করেন তবে শ্লেষ- বক্রোক্তি অলঙ্কার হয়।  এটি সাধারণত উক্তি-প্রত্যুক্তি মূলক রচনাতেই  পাওয়া যায়।   </vt:lpstr>
      <vt:lpstr>PowerPoint Presentation</vt:lpstr>
      <vt:lpstr>PowerPoint Presentation</vt:lpstr>
      <vt:lpstr>   কাকু- বক্রোক্তিঃ বক্তার কণ্ঠস্বরের বিশেষ ভঙ্গির উপর নির্ভর করে যেখানে শব্দার্থের পরিবর্তন ঘটে সেখানে কাকু- বক্রোক্তি হয়।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অলংকারঃবক্রোক্তি</dc:title>
  <dc:creator>Hena Biswas</dc:creator>
  <cp:lastModifiedBy>Hena Biswas</cp:lastModifiedBy>
  <cp:revision>36</cp:revision>
  <dcterms:created xsi:type="dcterms:W3CDTF">2021-04-22T10:55:06Z</dcterms:created>
  <dcterms:modified xsi:type="dcterms:W3CDTF">2021-05-03T14:38:11Z</dcterms:modified>
</cp:coreProperties>
</file>